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notesMasterIdLst>
    <p:notesMasterId r:id="rId20"/>
  </p:notesMasterIdLst>
  <p:sldIdLst>
    <p:sldId id="266" r:id="rId2"/>
    <p:sldId id="298" r:id="rId3"/>
    <p:sldId id="272" r:id="rId4"/>
    <p:sldId id="278" r:id="rId5"/>
    <p:sldId id="281" r:id="rId6"/>
    <p:sldId id="282" r:id="rId7"/>
    <p:sldId id="283" r:id="rId8"/>
    <p:sldId id="284" r:id="rId9"/>
    <p:sldId id="285" r:id="rId10"/>
    <p:sldId id="286" r:id="rId11"/>
    <p:sldId id="287" r:id="rId12"/>
    <p:sldId id="288" r:id="rId13"/>
    <p:sldId id="289" r:id="rId14"/>
    <p:sldId id="292" r:id="rId15"/>
    <p:sldId id="293" r:id="rId16"/>
    <p:sldId id="295" r:id="rId17"/>
    <p:sldId id="296" r:id="rId18"/>
    <p:sldId id="268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E2F64"/>
    <a:srgbClr val="000099"/>
    <a:srgbClr val="150860"/>
    <a:srgbClr val="1C1573"/>
    <a:srgbClr val="283E84"/>
    <a:srgbClr val="211D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68" autoAdjust="0"/>
    <p:restoredTop sz="96305" autoAdjust="0"/>
  </p:normalViewPr>
  <p:slideViewPr>
    <p:cSldViewPr>
      <p:cViewPr varScale="1">
        <p:scale>
          <a:sx n="66" d="100"/>
          <a:sy n="66" d="100"/>
        </p:scale>
        <p:origin x="804" y="60"/>
      </p:cViewPr>
      <p:guideLst>
        <p:guide orient="horz" pos="2208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BE1A3C-79C5-4915-A200-F169B12F561B}" type="datetimeFigureOut">
              <a:rPr lang="en-IN" smtClean="0"/>
              <a:t>05-04-2022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445808-6EFD-40BA-B4BF-684B2CD68DC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059845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445808-6EFD-40BA-B4BF-684B2CD68DCD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68667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6" b="1180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441" cy="6858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550646"/>
            <a:ext cx="9680189" cy="17927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-447353"/>
            <a:ext cx="10744203" cy="805815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0" y="2549769"/>
            <a:ext cx="7330831" cy="1600725"/>
          </a:xfrm>
        </p:spPr>
        <p:txBody>
          <a:bodyPr anchor="ctr">
            <a:normAutofit/>
          </a:bodyPr>
          <a:lstStyle>
            <a:lvl1pPr algn="r"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dirty="0" smtClean="0"/>
              <a:t>Click to edit Course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08431" y="4452630"/>
            <a:ext cx="5994400" cy="343327"/>
          </a:xfrm>
        </p:spPr>
        <p:txBody>
          <a:bodyPr anchor="ctr">
            <a:normAutofit/>
          </a:bodyPr>
          <a:lstStyle>
            <a:lvl1pPr marL="0" indent="0" algn="r">
              <a:buNone/>
              <a:defRPr sz="17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 smtClean="0"/>
              <a:t>Click to edit SME’s name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299" y="896875"/>
            <a:ext cx="3096631" cy="108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116" y="4800600"/>
            <a:ext cx="5124715" cy="21336"/>
          </a:xfrm>
          <a:prstGeom prst="rect">
            <a:avLst/>
          </a:prstGeom>
        </p:spPr>
      </p:pic>
      <p:sp>
        <p:nvSpPr>
          <p:cNvPr id="22" name="Text Placeholder 21"/>
          <p:cNvSpPr>
            <a:spLocks noGrp="1"/>
          </p:cNvSpPr>
          <p:nvPr>
            <p:ph type="body" sz="quarter" idx="14"/>
          </p:nvPr>
        </p:nvSpPr>
        <p:spPr>
          <a:xfrm>
            <a:off x="5189412" y="4826977"/>
            <a:ext cx="6713419" cy="1108563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sz="1700">
                <a:solidFill>
                  <a:srgbClr val="1C1573"/>
                </a:solidFill>
                <a:latin typeface="Helvetica" panose="020B0604020202030204" pitchFamily="34" charset="0"/>
              </a:defRPr>
            </a:lvl1pPr>
          </a:lstStyle>
          <a:p>
            <a:pPr lvl="0"/>
            <a:r>
              <a:rPr lang="en-US" dirty="0" smtClean="0"/>
              <a:t>Click to edit </a:t>
            </a:r>
          </a:p>
          <a:p>
            <a:pPr lvl="0"/>
            <a:r>
              <a:rPr lang="en-US" dirty="0" smtClean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661812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1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335" y="2482116"/>
            <a:ext cx="8848465" cy="2130566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1831508" y="2575123"/>
            <a:ext cx="8666988" cy="19368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Helvetica" panose="020B060402020203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 smtClean="0"/>
              <a:t>Click to edit Session title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461970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10668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0569"/>
            <a:ext cx="9321800" cy="764364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2728913"/>
          </a:xfrm>
        </p:spPr>
        <p:txBody>
          <a:bodyPr/>
          <a:lstStyle>
            <a:lvl1pPr>
              <a:defRPr sz="1800">
                <a:latin typeface="Helvetica" panose="020B0604020202030204" pitchFamily="34" charset="0"/>
              </a:defRPr>
            </a:lvl1pPr>
            <a:lvl2pPr>
              <a:defRPr sz="1600">
                <a:latin typeface="Helvetica" panose="020B0604020202030204" pitchFamily="34" charset="0"/>
              </a:defRPr>
            </a:lvl2pPr>
            <a:lvl3pPr>
              <a:defRPr sz="1400">
                <a:latin typeface="Helvetica" panose="020B0604020202030204" pitchFamily="34" charset="0"/>
              </a:defRPr>
            </a:lvl3pPr>
            <a:lvl4pPr>
              <a:defRPr sz="1200">
                <a:latin typeface="Helvetica" panose="020B0604020202030204" pitchFamily="34" charset="0"/>
              </a:defRPr>
            </a:lvl4pPr>
            <a:lvl5pPr>
              <a:defRPr sz="12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15429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r">
              <a:defRPr sz="5400" b="1">
                <a:solidFill>
                  <a:srgbClr val="150860"/>
                </a:solidFill>
                <a:latin typeface="Helvetica"/>
                <a:cs typeface="Helvetica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r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Helvetica Light"/>
                <a:cs typeface="Helvetica Ligh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6871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184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29" r:id="rId2"/>
    <p:sldLayoutId id="2147483739" r:id="rId3"/>
    <p:sldLayoutId id="2147483740" r:id="rId4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572000" y="2549769"/>
            <a:ext cx="7330831" cy="1793631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accent5">
                    <a:lumMod val="40000"/>
                    <a:lumOff val="60000"/>
                  </a:schemeClr>
                </a:solidFill>
              </a:rPr>
              <a:t>Working with </a:t>
            </a:r>
            <a:r>
              <a:rPr lang="en-US" dirty="0" err="1" smtClean="0">
                <a:solidFill>
                  <a:schemeClr val="accent5">
                    <a:lumMod val="40000"/>
                    <a:lumOff val="60000"/>
                  </a:schemeClr>
                </a:solidFill>
              </a:rPr>
              <a:t>Git</a:t>
            </a:r>
            <a:r>
              <a:rPr lang="en-US" dirty="0" smtClean="0">
                <a:solidFill>
                  <a:schemeClr val="accent5">
                    <a:lumMod val="40000"/>
                    <a:lumOff val="60000"/>
                  </a:schemeClr>
                </a:solidFill>
              </a:rPr>
              <a:t> </a:t>
            </a:r>
            <a:r>
              <a:rPr lang="en-IN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- </a:t>
            </a:r>
            <a:r>
              <a:rPr lang="en-IN" dirty="0" smtClean="0"/>
              <a:t/>
            </a:r>
            <a:br>
              <a:rPr lang="en-IN" dirty="0" smtClean="0"/>
            </a:br>
            <a:r>
              <a:rPr lang="en-IN" dirty="0" smtClean="0"/>
              <a:t>Introduction to Git and GitHub</a:t>
            </a:r>
            <a:endParaRPr lang="en-IN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Dr. </a:t>
            </a:r>
            <a:r>
              <a:rPr lang="en-US" dirty="0" err="1" smtClean="0"/>
              <a:t>Ritu</a:t>
            </a:r>
            <a:r>
              <a:rPr lang="en-US" dirty="0" smtClean="0"/>
              <a:t> Arora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/>
              <a:t>Assistant Professor (Off-Campus</a:t>
            </a:r>
            <a:r>
              <a:rPr lang="en-IN" dirty="0" smtClean="0"/>
              <a:t>)</a:t>
            </a:r>
            <a:endParaRPr lang="en-IN" dirty="0"/>
          </a:p>
          <a:p>
            <a:r>
              <a:rPr lang="en-IN" dirty="0"/>
              <a:t> Department of Computer Science &amp; Information Systems</a:t>
            </a:r>
          </a:p>
          <a:p>
            <a:r>
              <a:rPr lang="en-IN" dirty="0"/>
              <a:t> BITS, </a:t>
            </a:r>
            <a:r>
              <a:rPr lang="en-IN" dirty="0" smtClean="0"/>
              <a:t>Pilani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725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How to fork a repo</a:t>
            </a:r>
            <a:r>
              <a:rPr lang="en-IN" dirty="0" smtClean="0"/>
              <a:t>??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5543061" cy="4114799"/>
          </a:xfrm>
        </p:spPr>
        <p:txBody>
          <a:bodyPr/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IN" dirty="0"/>
              <a:t>Login into your account on GitHub.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IN" dirty="0"/>
              <a:t>Navigate to the repo you wish to contribute to.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IN" dirty="0"/>
              <a:t>Use the fork option to fork a repo.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IN" dirty="0"/>
              <a:t>Once completed, a writable copy of this repo will be created in your GitHub account.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IN" dirty="0"/>
              <a:t>This process will NOT bring about any changes in your local computer.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3775" y="1493837"/>
            <a:ext cx="4010025" cy="159067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652294" y="3098283"/>
            <a:ext cx="34612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Fork option to fork a repo on GitHub</a:t>
            </a:r>
            <a:endParaRPr lang="en-IN" sz="16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0060" y="4293096"/>
            <a:ext cx="2886075" cy="7810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851009" y="5128001"/>
            <a:ext cx="31069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Fork symbol placed in front of a </a:t>
            </a:r>
          </a:p>
          <a:p>
            <a:pPr algn="ctr"/>
            <a:r>
              <a:rPr lang="en-IN" sz="1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forked repo</a:t>
            </a:r>
            <a:endParaRPr lang="en-IN" sz="16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8287786" y="4403372"/>
            <a:ext cx="358161" cy="360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88088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What is a Pull request</a:t>
            </a:r>
            <a:r>
              <a:rPr lang="en-IN" dirty="0" smtClean="0"/>
              <a:t>?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3733799"/>
          </a:xfrm>
        </p:spPr>
        <p:txBody>
          <a:bodyPr/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IN" dirty="0"/>
              <a:t>Pull requests </a:t>
            </a:r>
            <a:r>
              <a:rPr lang="en-IN" dirty="0" smtClean="0"/>
              <a:t>are used to inform others about the changes that you have made to your repository on </a:t>
            </a:r>
            <a:r>
              <a:rPr lang="en-IN" dirty="0"/>
              <a:t>GitHub. 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IN" dirty="0" smtClean="0"/>
              <a:t>After opening a pull request, one can carry out discussions over the proposed changes with the owner of the open-source project and other collaborators as well.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IN" dirty="0" smtClean="0"/>
              <a:t>All can review the proposed and </a:t>
            </a:r>
            <a:r>
              <a:rPr lang="en-IN" dirty="0"/>
              <a:t>add follow-up commits before </a:t>
            </a:r>
            <a:r>
              <a:rPr lang="en-IN" dirty="0" smtClean="0"/>
              <a:t>merging the changes into </a:t>
            </a:r>
            <a:r>
              <a:rPr lang="en-IN" dirty="0"/>
              <a:t>the base branch.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99644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Creating a Pull </a:t>
            </a:r>
            <a:r>
              <a:rPr lang="en-IN" dirty="0" smtClean="0"/>
              <a:t>request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495799"/>
          </a:xfrm>
        </p:spPr>
        <p:txBody>
          <a:bodyPr/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IN" dirty="0" smtClean="0"/>
              <a:t>Anyone </a:t>
            </a:r>
            <a:r>
              <a:rPr lang="en-IN" dirty="0"/>
              <a:t>with read permissions to a repository can create a pull </a:t>
            </a:r>
            <a:r>
              <a:rPr lang="en-IN" dirty="0" smtClean="0"/>
              <a:t>request.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endParaRPr lang="en-IN" sz="1100" dirty="0"/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IN" dirty="0" smtClean="0"/>
              <a:t>In case you wish to create </a:t>
            </a:r>
            <a:r>
              <a:rPr lang="en-IN" dirty="0"/>
              <a:t>a new branch for your pull request and don't have write permissions to the repository, you </a:t>
            </a:r>
            <a:r>
              <a:rPr lang="en-IN" dirty="0" smtClean="0"/>
              <a:t>need to </a:t>
            </a:r>
            <a:r>
              <a:rPr lang="en-IN" dirty="0"/>
              <a:t>fork the repository first</a:t>
            </a:r>
            <a:r>
              <a:rPr lang="en-IN" dirty="0" smtClean="0"/>
              <a:t>.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endParaRPr lang="en-IN" sz="1100" dirty="0"/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IN" dirty="0" smtClean="0"/>
              <a:t>While creating a pull request, one needs to specify the branch into which the changes are to be merged.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endParaRPr lang="en-IN" sz="1200" dirty="0" smtClean="0"/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IN" dirty="0" smtClean="0"/>
              <a:t>Pull </a:t>
            </a:r>
            <a:r>
              <a:rPr lang="en-IN" dirty="0"/>
              <a:t>requests can only be opened between two branches that are different.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99219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Merging or closing a Pull </a:t>
            </a:r>
            <a:r>
              <a:rPr lang="en-IN" dirty="0" smtClean="0"/>
              <a:t>request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IN" dirty="0" smtClean="0"/>
              <a:t>By </a:t>
            </a:r>
            <a:r>
              <a:rPr lang="en-IN" dirty="0"/>
              <a:t>default, any pull request can be merged at any </a:t>
            </a:r>
            <a:r>
              <a:rPr lang="en-IN" dirty="0" smtClean="0"/>
              <a:t>time (if there does not exist any conflict).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endParaRPr lang="en-IN" dirty="0"/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IN" dirty="0" smtClean="0"/>
              <a:t>In case of conflict, it is the responsibility of the project owner to manually resolve the conflict and then merge the changes.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89447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Workflow of Pull based development </a:t>
            </a:r>
            <a:r>
              <a:rPr lang="en-IN" dirty="0" smtClean="0"/>
              <a:t>model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5737" y="991564"/>
            <a:ext cx="8943295" cy="426623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29247" y="6034035"/>
            <a:ext cx="1160284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N" sz="1000" dirty="0" smtClean="0"/>
              <a:t>Image adapted </a:t>
            </a:r>
            <a:r>
              <a:rPr lang="en-IN" sz="1000" dirty="0"/>
              <a:t>from</a:t>
            </a:r>
            <a:r>
              <a:rPr lang="en-IN" sz="1000" dirty="0" smtClean="0"/>
              <a:t>: </a:t>
            </a:r>
            <a:r>
              <a:rPr lang="en-IN" sz="1000" dirty="0"/>
              <a:t>Z. Li </a:t>
            </a:r>
            <a:r>
              <a:rPr lang="en-IN" sz="1000" i="1" dirty="0"/>
              <a:t>et al</a:t>
            </a:r>
            <a:r>
              <a:rPr lang="en-IN" sz="1000" dirty="0"/>
              <a:t>., "Redundancy, Context, and Preference: An Empirical Study of Duplicate Pull Requests in OSS Projects," in </a:t>
            </a:r>
            <a:r>
              <a:rPr lang="en-IN" sz="1000" i="1" dirty="0"/>
              <a:t>IEEE Transactions on Software Engineering</a:t>
            </a:r>
            <a:r>
              <a:rPr lang="en-IN" sz="1000" dirty="0"/>
              <a:t>, </a:t>
            </a:r>
            <a:r>
              <a:rPr lang="en-IN" sz="1000" dirty="0" err="1"/>
              <a:t>doi</a:t>
            </a:r>
            <a:r>
              <a:rPr lang="en-IN" sz="1000" dirty="0"/>
              <a:t>: 10.1109/TSE.2020.3018726.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362200" y="5475868"/>
            <a:ext cx="64458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dirty="0" smtClean="0"/>
              <a:t>Figure depicting workflow of Pull based development model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1920290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Cloning a </a:t>
            </a:r>
            <a:r>
              <a:rPr lang="en-IN" dirty="0" smtClean="0"/>
              <a:t>Repo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190999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IN" dirty="0" smtClean="0"/>
              <a:t>One </a:t>
            </a:r>
            <a:r>
              <a:rPr lang="en-IN" dirty="0"/>
              <a:t>can clone </a:t>
            </a:r>
            <a:r>
              <a:rPr lang="en-IN" dirty="0" smtClean="0"/>
              <a:t>a GitHub repository (hosted online) and create </a:t>
            </a:r>
            <a:r>
              <a:rPr lang="en-IN" dirty="0"/>
              <a:t>a local copy </a:t>
            </a:r>
            <a:r>
              <a:rPr lang="en-IN" dirty="0" smtClean="0"/>
              <a:t>of the same on to the local system.</a:t>
            </a:r>
            <a:endParaRPr lang="en-IN" dirty="0"/>
          </a:p>
          <a:p>
            <a:pPr>
              <a:lnSpc>
                <a:spcPct val="150000"/>
              </a:lnSpc>
              <a:spcBef>
                <a:spcPts val="0"/>
              </a:spcBef>
            </a:pPr>
            <a:endParaRPr lang="en-IN" sz="1400" dirty="0"/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IN" dirty="0"/>
              <a:t>Cloning a repository </a:t>
            </a:r>
            <a:r>
              <a:rPr lang="en-IN" dirty="0" smtClean="0"/>
              <a:t>brings down </a:t>
            </a:r>
            <a:r>
              <a:rPr lang="en-IN" dirty="0"/>
              <a:t>a </a:t>
            </a:r>
            <a:r>
              <a:rPr lang="en-IN" dirty="0" smtClean="0"/>
              <a:t>complete </a:t>
            </a:r>
            <a:r>
              <a:rPr lang="en-IN" dirty="0"/>
              <a:t>copy of </a:t>
            </a:r>
            <a:r>
              <a:rPr lang="en-IN" dirty="0" smtClean="0"/>
              <a:t>the </a:t>
            </a:r>
            <a:r>
              <a:rPr lang="en-IN" dirty="0"/>
              <a:t>repository data that GitHub has at that point in time, including all versions of every file and folder for the project. 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endParaRPr lang="en-IN" sz="1400" dirty="0"/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IN" dirty="0" smtClean="0"/>
              <a:t>One</a:t>
            </a:r>
            <a:r>
              <a:rPr lang="en-IN" dirty="0" smtClean="0"/>
              <a:t> </a:t>
            </a:r>
            <a:r>
              <a:rPr lang="en-IN" dirty="0"/>
              <a:t>can </a:t>
            </a:r>
            <a:r>
              <a:rPr lang="en-IN" dirty="0" smtClean="0"/>
              <a:t>now make changes to this local repo, commit them and later push them back to the forked repo on GitHub.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9745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Commit </a:t>
            </a:r>
            <a:r>
              <a:rPr lang="en-IN" dirty="0" smtClean="0"/>
              <a:t>changes </a:t>
            </a:r>
            <a:r>
              <a:rPr lang="en-IN" dirty="0"/>
              <a:t>to a </a:t>
            </a:r>
            <a:r>
              <a:rPr lang="en-IN" dirty="0" smtClean="0"/>
              <a:t>repo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3505199"/>
          </a:xfrm>
        </p:spPr>
        <p:txBody>
          <a:bodyPr/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IN" dirty="0" smtClean="0"/>
              <a:t>This helps to save </a:t>
            </a:r>
            <a:r>
              <a:rPr lang="en-IN" dirty="0"/>
              <a:t>the changes that </a:t>
            </a:r>
            <a:r>
              <a:rPr lang="en-IN" dirty="0" smtClean="0"/>
              <a:t>you would make </a:t>
            </a:r>
            <a:r>
              <a:rPr lang="en-IN" dirty="0"/>
              <a:t>to your local repository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IN" dirty="0"/>
              <a:t>Commit will not cause any changes to be made to your remote repository on GitHub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52508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Push changes to </a:t>
            </a:r>
            <a:r>
              <a:rPr lang="en-IN" dirty="0" smtClean="0"/>
              <a:t>GitHub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IN" dirty="0" smtClean="0"/>
              <a:t>One must push the changes </a:t>
            </a:r>
            <a:r>
              <a:rPr lang="en-IN" dirty="0"/>
              <a:t>that have been committed in </a:t>
            </a:r>
            <a:r>
              <a:rPr lang="en-IN" dirty="0" smtClean="0"/>
              <a:t>the </a:t>
            </a:r>
            <a:r>
              <a:rPr lang="en-IN" dirty="0"/>
              <a:t>local repo on to the remote repo on GitHub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1757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657600"/>
            <a:ext cx="10515600" cy="904875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5029200"/>
            <a:ext cx="10515600" cy="1500187"/>
          </a:xfrm>
        </p:spPr>
        <p:txBody>
          <a:bodyPr/>
          <a:lstStyle/>
          <a:p>
            <a:r>
              <a:rPr lang="en-US" dirty="0" smtClean="0"/>
              <a:t>In our next session:</a:t>
            </a:r>
          </a:p>
          <a:p>
            <a:r>
              <a:rPr lang="en-IN" dirty="0" smtClean="0"/>
              <a:t>Working with Git – </a:t>
            </a:r>
          </a:p>
          <a:p>
            <a:pPr lvl="0"/>
            <a:r>
              <a:rPr lang="en-IN" dirty="0" smtClean="0"/>
              <a:t>Unique characteristics of Git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95798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History of Git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38200" y="1371600"/>
            <a:ext cx="10160000" cy="4800599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IN" dirty="0"/>
              <a:t>The famous open source project – Linux kernel – used a proprietary DVCS called </a:t>
            </a:r>
            <a:r>
              <a:rPr lang="en-IN" dirty="0" err="1"/>
              <a:t>BitKeeper</a:t>
            </a:r>
            <a:r>
              <a:rPr lang="en-IN" dirty="0"/>
              <a:t>.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IN" dirty="0"/>
              <a:t>In 2005, the relationship between the company that developed </a:t>
            </a:r>
            <a:r>
              <a:rPr lang="en-IN" dirty="0" err="1"/>
              <a:t>BitKeeper</a:t>
            </a:r>
            <a:r>
              <a:rPr lang="en-IN" dirty="0"/>
              <a:t> and the Linux community broke down.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IN" dirty="0"/>
              <a:t>The </a:t>
            </a:r>
            <a:r>
              <a:rPr lang="en-IN" dirty="0" err="1"/>
              <a:t>BitKeeper</a:t>
            </a:r>
            <a:r>
              <a:rPr lang="en-IN" dirty="0"/>
              <a:t> company no longer offered the tool free-of-charge.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IN" dirty="0"/>
              <a:t>The Linux community decide to develop their own DVCS for supporting large open source projects.</a:t>
            </a:r>
          </a:p>
        </p:txBody>
      </p:sp>
    </p:spTree>
    <p:extLst>
      <p:ext uri="{BB962C8B-B14F-4D97-AF65-F5344CB8AC3E}">
        <p14:creationId xmlns:p14="http://schemas.microsoft.com/office/powerpoint/2010/main" val="3910222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What is Git?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38200" y="1371600"/>
            <a:ext cx="10160000" cy="4800599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IN" dirty="0"/>
              <a:t>Git is a </a:t>
            </a:r>
            <a:r>
              <a:rPr lang="en-IN" dirty="0" smtClean="0"/>
              <a:t>distributed </a:t>
            </a:r>
            <a:r>
              <a:rPr lang="en-IN" dirty="0"/>
              <a:t>version control system primarily used by developers </a:t>
            </a:r>
            <a:r>
              <a:rPr lang="en-IN" dirty="0" smtClean="0"/>
              <a:t>– for the task of writing </a:t>
            </a:r>
            <a:r>
              <a:rPr lang="en-IN" dirty="0"/>
              <a:t>code.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IN" dirty="0" smtClean="0"/>
              <a:t>It has a </a:t>
            </a:r>
            <a:r>
              <a:rPr lang="en-IN" dirty="0"/>
              <a:t>command-line interface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IN" dirty="0" smtClean="0"/>
              <a:t>It helps </a:t>
            </a:r>
            <a:r>
              <a:rPr lang="en-IN" dirty="0"/>
              <a:t>to keep track of modifications to your files that are stored in a project repository (“repo”)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endParaRPr lang="en-IN" dirty="0"/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IN" dirty="0"/>
              <a:t>Allows a developer to work on his repo either independently or with a team of </a:t>
            </a:r>
            <a:r>
              <a:rPr lang="en-IN" dirty="0" smtClean="0"/>
              <a:t>developers  </a:t>
            </a:r>
            <a:r>
              <a:rPr lang="en-IN" dirty="0"/>
              <a:t>working </a:t>
            </a:r>
            <a:r>
              <a:rPr lang="en-IN" dirty="0" smtClean="0"/>
              <a:t>collaboratively on </a:t>
            </a:r>
            <a:r>
              <a:rPr lang="en-IN" dirty="0"/>
              <a:t>the same project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IN" dirty="0" smtClean="0"/>
              <a:t>It provides a useful environment for team-work; everyone </a:t>
            </a:r>
            <a:r>
              <a:rPr lang="en-IN" dirty="0"/>
              <a:t>can work independently on </a:t>
            </a:r>
            <a:r>
              <a:rPr lang="en-IN" dirty="0" smtClean="0"/>
              <a:t>the files and </a:t>
            </a:r>
            <a:r>
              <a:rPr lang="en-IN" dirty="0"/>
              <a:t>merge their changes </a:t>
            </a:r>
            <a:r>
              <a:rPr lang="en-IN" dirty="0" smtClean="0"/>
              <a:t>later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IN" dirty="0" smtClean="0"/>
              <a:t>Additionally, it also maintains a permanent </a:t>
            </a:r>
            <a:r>
              <a:rPr lang="en-IN" dirty="0"/>
              <a:t>record of who made which change.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endParaRPr lang="en-IN" dirty="0"/>
          </a:p>
          <a:p>
            <a:pPr marL="0" indent="0" algn="r">
              <a:lnSpc>
                <a:spcPct val="150000"/>
              </a:lnSpc>
              <a:spcBef>
                <a:spcPts val="0"/>
              </a:spcBef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87542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What is GitHub?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38200" y="1371600"/>
            <a:ext cx="10160000" cy="4800599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IN" dirty="0"/>
              <a:t>GitHub is a website that allows </a:t>
            </a:r>
            <a:r>
              <a:rPr lang="en-IN" dirty="0" smtClean="0"/>
              <a:t>developers to </a:t>
            </a:r>
            <a:r>
              <a:rPr lang="en-IN" dirty="0"/>
              <a:t>upload </a:t>
            </a:r>
            <a:r>
              <a:rPr lang="en-IN" dirty="0" smtClean="0"/>
              <a:t>their </a:t>
            </a:r>
            <a:r>
              <a:rPr lang="en-IN" dirty="0"/>
              <a:t>Git repositories </a:t>
            </a:r>
            <a:r>
              <a:rPr lang="en-IN" dirty="0" smtClean="0"/>
              <a:t>online – on the Internet</a:t>
            </a:r>
            <a:endParaRPr lang="en-IN" dirty="0"/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IN" dirty="0"/>
              <a:t>GitHub comes with a rich visual interface for navigating the project repositories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IN" dirty="0" smtClean="0"/>
              <a:t>It not only helps in providing a backup </a:t>
            </a:r>
            <a:r>
              <a:rPr lang="en-IN" dirty="0"/>
              <a:t>of </a:t>
            </a:r>
            <a:r>
              <a:rPr lang="en-IN" dirty="0" smtClean="0"/>
              <a:t>the files, but also make collaboration over repositories much more easier and effective</a:t>
            </a:r>
            <a:endParaRPr lang="en-IN" dirty="0"/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IN" dirty="0" smtClean="0"/>
              <a:t>Additionally, it enables other people also to navigate through your repos and hence helps is easier collaboration</a:t>
            </a:r>
            <a:endParaRPr lang="en-IN" dirty="0"/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IN" dirty="0" smtClean="0"/>
              <a:t>It is not mandatory to use Git, while you are using GitHub, however, </a:t>
            </a:r>
            <a:r>
              <a:rPr lang="en-IN" dirty="0"/>
              <a:t>it is </a:t>
            </a:r>
            <a:r>
              <a:rPr lang="en-IN" dirty="0" smtClean="0"/>
              <a:t>quite </a:t>
            </a:r>
            <a:r>
              <a:rPr lang="en-IN" dirty="0"/>
              <a:t>common to use GitHub </a:t>
            </a:r>
            <a:r>
              <a:rPr lang="en-IN" dirty="0" smtClean="0"/>
              <a:t>while using </a:t>
            </a:r>
            <a:r>
              <a:rPr lang="en-IN" dirty="0"/>
              <a:t>Git</a:t>
            </a:r>
          </a:p>
        </p:txBody>
      </p:sp>
    </p:spTree>
    <p:extLst>
      <p:ext uri="{BB962C8B-B14F-4D97-AF65-F5344CB8AC3E}">
        <p14:creationId xmlns:p14="http://schemas.microsoft.com/office/powerpoint/2010/main" val="927142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 smtClean="0"/>
              <a:t>What is a Repository?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38200" y="1371600"/>
            <a:ext cx="10160000" cy="419099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IN" dirty="0"/>
              <a:t>A repository </a:t>
            </a:r>
            <a:r>
              <a:rPr lang="en-IN" dirty="0" smtClean="0"/>
              <a:t>comprises of </a:t>
            </a:r>
            <a:r>
              <a:rPr lang="en-IN" dirty="0"/>
              <a:t>all of the </a:t>
            </a:r>
            <a:r>
              <a:rPr lang="en-IN" dirty="0" smtClean="0"/>
              <a:t>project files, along with the revision history</a:t>
            </a:r>
            <a:r>
              <a:rPr lang="en-IN" dirty="0"/>
              <a:t> </a:t>
            </a:r>
            <a:r>
              <a:rPr lang="en-IN" dirty="0" smtClean="0"/>
              <a:t>of each file.</a:t>
            </a:r>
            <a:endParaRPr lang="en-IN" dirty="0"/>
          </a:p>
          <a:p>
            <a:pPr>
              <a:lnSpc>
                <a:spcPct val="150000"/>
              </a:lnSpc>
              <a:spcBef>
                <a:spcPts val="0"/>
              </a:spcBef>
            </a:pPr>
            <a:endParaRPr lang="en-IN" dirty="0"/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IN" dirty="0" smtClean="0"/>
              <a:t>A project repository helps in managing project work; it also helps in executing collaborative engagements and discussions over the project.</a:t>
            </a:r>
            <a:endParaRPr lang="en-IN" dirty="0"/>
          </a:p>
          <a:p>
            <a:pPr>
              <a:lnSpc>
                <a:spcPct val="150000"/>
              </a:lnSpc>
              <a:spcBef>
                <a:spcPts val="0"/>
              </a:spcBef>
            </a:pPr>
            <a:endParaRPr lang="en-IN" dirty="0"/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IN" dirty="0" smtClean="0"/>
              <a:t>Individual as well as shared </a:t>
            </a:r>
            <a:r>
              <a:rPr lang="en-IN" dirty="0"/>
              <a:t>ownership (with other people in an organization) of </a:t>
            </a:r>
            <a:r>
              <a:rPr lang="en-IN" dirty="0" smtClean="0"/>
              <a:t>the repository is also possible.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endParaRPr lang="en-IN" dirty="0"/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IN" dirty="0" smtClean="0"/>
              <a:t>Repository's visibility</a:t>
            </a:r>
            <a:r>
              <a:rPr lang="en-IN" dirty="0"/>
              <a:t> </a:t>
            </a:r>
            <a:r>
              <a:rPr lang="en-IN" dirty="0" smtClean="0"/>
              <a:t>is used to restrict access to the repository- public / private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83380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Creating a </a:t>
            </a:r>
            <a:r>
              <a:rPr lang="en-IN" dirty="0" smtClean="0"/>
              <a:t>Repository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IN" dirty="0" smtClean="0"/>
              <a:t>One can </a:t>
            </a:r>
            <a:r>
              <a:rPr lang="en-IN" dirty="0"/>
              <a:t>create a new repository on </a:t>
            </a:r>
            <a:r>
              <a:rPr lang="en-IN" dirty="0" smtClean="0"/>
              <a:t>a </a:t>
            </a:r>
            <a:r>
              <a:rPr lang="en-IN" dirty="0"/>
              <a:t>personal account or </a:t>
            </a:r>
            <a:r>
              <a:rPr lang="en-IN" dirty="0" smtClean="0"/>
              <a:t>an organization’s account (with sufficient permissions)</a:t>
            </a:r>
            <a:endParaRPr lang="en-IN" dirty="0"/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IN" dirty="0" smtClean="0"/>
              <a:t>For this, navigate to the upper-right </a:t>
            </a:r>
            <a:r>
              <a:rPr lang="en-IN" dirty="0"/>
              <a:t>corner of </a:t>
            </a:r>
            <a:r>
              <a:rPr lang="en-IN" dirty="0" smtClean="0"/>
              <a:t>the home page of your GitHub account page and </a:t>
            </a:r>
            <a:r>
              <a:rPr lang="en-IN" dirty="0"/>
              <a:t>use the drop-down menu, and select </a:t>
            </a:r>
            <a:r>
              <a:rPr lang="en-IN" b="1" dirty="0">
                <a:solidFill>
                  <a:srgbClr val="C00000"/>
                </a:solidFill>
              </a:rPr>
              <a:t>New repository</a:t>
            </a:r>
            <a:endParaRPr lang="en-IN" dirty="0">
              <a:solidFill>
                <a:srgbClr val="C00000"/>
              </a:solidFill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200" y="3200400"/>
            <a:ext cx="1828800" cy="191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349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Creating a </a:t>
            </a:r>
            <a:r>
              <a:rPr lang="en-IN" dirty="0" smtClean="0"/>
              <a:t>Repository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49579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IN" dirty="0"/>
              <a:t>Type a name for your repository, and an optional description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endParaRPr lang="en-IN" dirty="0"/>
          </a:p>
          <a:p>
            <a:pPr>
              <a:lnSpc>
                <a:spcPct val="150000"/>
              </a:lnSpc>
              <a:spcBef>
                <a:spcPts val="0"/>
              </a:spcBef>
            </a:pPr>
            <a:endParaRPr lang="en-IN" dirty="0"/>
          </a:p>
          <a:p>
            <a:pPr>
              <a:lnSpc>
                <a:spcPct val="150000"/>
              </a:lnSpc>
              <a:spcBef>
                <a:spcPts val="0"/>
              </a:spcBef>
            </a:pPr>
            <a:endParaRPr lang="en-IN" dirty="0"/>
          </a:p>
          <a:p>
            <a:pPr>
              <a:lnSpc>
                <a:spcPct val="150000"/>
              </a:lnSpc>
              <a:spcBef>
                <a:spcPts val="0"/>
              </a:spcBef>
            </a:pPr>
            <a:endParaRPr lang="en-IN" dirty="0"/>
          </a:p>
          <a:p>
            <a:pPr>
              <a:lnSpc>
                <a:spcPct val="150000"/>
              </a:lnSpc>
              <a:spcBef>
                <a:spcPts val="0"/>
              </a:spcBef>
            </a:pPr>
            <a:endParaRPr lang="en-IN" dirty="0"/>
          </a:p>
          <a:p>
            <a:pPr>
              <a:lnSpc>
                <a:spcPct val="150000"/>
              </a:lnSpc>
              <a:spcBef>
                <a:spcPts val="0"/>
              </a:spcBef>
            </a:pPr>
            <a:endParaRPr lang="en-IN" dirty="0"/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IN" dirty="0"/>
              <a:t>Choose a repository visibility – Set it to Public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IN" dirty="0"/>
              <a:t>Choose a license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IN" dirty="0"/>
              <a:t>Click </a:t>
            </a:r>
            <a:r>
              <a:rPr lang="en-IN" b="1" dirty="0">
                <a:solidFill>
                  <a:srgbClr val="C00000"/>
                </a:solidFill>
              </a:rPr>
              <a:t>Create repository</a:t>
            </a:r>
            <a:endParaRPr lang="en-IN" dirty="0">
              <a:solidFill>
                <a:srgbClr val="C00000"/>
              </a:solidFill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2133600"/>
            <a:ext cx="5576702" cy="2249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58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Adding </a:t>
            </a:r>
            <a:r>
              <a:rPr lang="en-IN" dirty="0" smtClean="0"/>
              <a:t>ReadMe.md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72439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IN" dirty="0"/>
              <a:t>Add a README file to the repository in order to inform people about the usefulness of your project, what they can do with your project, and how it can be used.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endParaRPr lang="en-IN" sz="1200" dirty="0"/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IN" dirty="0"/>
              <a:t>A README is </a:t>
            </a:r>
            <a:r>
              <a:rPr lang="en-IN" dirty="0" smtClean="0"/>
              <a:t>one of the most important document belonging to your repository and is usually the first file that a visitor will read on visiting your repository. 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endParaRPr lang="en-IN" sz="1200" dirty="0"/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IN" dirty="0"/>
              <a:t>It typically </a:t>
            </a:r>
            <a:r>
              <a:rPr lang="en-IN" dirty="0" smtClean="0"/>
              <a:t>includes the following information:</a:t>
            </a:r>
            <a:endParaRPr lang="en-IN" dirty="0"/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IN" dirty="0" smtClean="0"/>
              <a:t>Details about what </a:t>
            </a:r>
            <a:r>
              <a:rPr lang="en-IN" dirty="0"/>
              <a:t>the project </a:t>
            </a:r>
            <a:r>
              <a:rPr lang="en-IN" dirty="0" smtClean="0"/>
              <a:t>does,</a:t>
            </a:r>
            <a:endParaRPr lang="en-IN" dirty="0"/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IN" dirty="0" smtClean="0"/>
              <a:t>Usefulness of the project,</a:t>
            </a:r>
            <a:endParaRPr lang="en-IN" dirty="0"/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IN" dirty="0" smtClean="0"/>
              <a:t>Detailed steps on getting started with the project,</a:t>
            </a:r>
            <a:endParaRPr lang="en-IN" dirty="0"/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IN" dirty="0" smtClean="0"/>
              <a:t>Details about where to find help regarding the project,</a:t>
            </a:r>
            <a:endParaRPr lang="en-IN" dirty="0"/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IN" dirty="0"/>
              <a:t>Details about </a:t>
            </a:r>
            <a:r>
              <a:rPr lang="en-IN" dirty="0" smtClean="0"/>
              <a:t>who </a:t>
            </a:r>
            <a:r>
              <a:rPr lang="en-IN" dirty="0"/>
              <a:t>maintains and contributes to the </a:t>
            </a:r>
            <a:r>
              <a:rPr lang="en-IN" dirty="0" smtClean="0"/>
              <a:t>project, and much more….</a:t>
            </a:r>
            <a:endParaRPr lang="en-IN" dirty="0"/>
          </a:p>
          <a:p>
            <a:pPr>
              <a:lnSpc>
                <a:spcPct val="150000"/>
              </a:lnSpc>
              <a:spcBef>
                <a:spcPts val="0"/>
              </a:spcBef>
            </a:pP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83468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Forking a </a:t>
            </a:r>
            <a:r>
              <a:rPr lang="en-IN" dirty="0" smtClean="0"/>
              <a:t>Repo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34339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IN" dirty="0" smtClean="0"/>
              <a:t>In order to </a:t>
            </a:r>
            <a:r>
              <a:rPr lang="en-IN" dirty="0"/>
              <a:t>contribute to </a:t>
            </a:r>
            <a:r>
              <a:rPr lang="en-IN" dirty="0" smtClean="0"/>
              <a:t>a </a:t>
            </a:r>
            <a:r>
              <a:rPr lang="en-IN" dirty="0"/>
              <a:t>repo created by someone else, the first step will be to fork that repo into your account.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IN" dirty="0"/>
              <a:t>Typically, </a:t>
            </a:r>
            <a:r>
              <a:rPr lang="en-IN" dirty="0" smtClean="0"/>
              <a:t>most of the repositories </a:t>
            </a:r>
            <a:r>
              <a:rPr lang="en-IN" dirty="0"/>
              <a:t>are </a:t>
            </a:r>
            <a:r>
              <a:rPr lang="en-IN" dirty="0" smtClean="0"/>
              <a:t>configured so </a:t>
            </a:r>
            <a:r>
              <a:rPr lang="en-IN" dirty="0"/>
              <a:t>that </a:t>
            </a:r>
            <a:r>
              <a:rPr lang="en-IN" dirty="0" smtClean="0"/>
              <a:t>others (non-owners) are </a:t>
            </a:r>
            <a:r>
              <a:rPr lang="en-IN" dirty="0"/>
              <a:t>not allowed to directly “push” changes to </a:t>
            </a:r>
            <a:r>
              <a:rPr lang="en-IN" dirty="0" smtClean="0"/>
              <a:t>them.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IN" dirty="0" smtClean="0"/>
              <a:t>Instead</a:t>
            </a:r>
            <a:r>
              <a:rPr lang="en-IN" dirty="0"/>
              <a:t>, </a:t>
            </a:r>
            <a:r>
              <a:rPr lang="en-IN" dirty="0" smtClean="0"/>
              <a:t>one needs </a:t>
            </a:r>
            <a:r>
              <a:rPr lang="en-IN" dirty="0"/>
              <a:t>to request the administrator of the </a:t>
            </a:r>
            <a:r>
              <a:rPr lang="en-IN" dirty="0" smtClean="0"/>
              <a:t>repository </a:t>
            </a:r>
            <a:r>
              <a:rPr lang="en-IN" dirty="0"/>
              <a:t>to “pull” </a:t>
            </a:r>
            <a:r>
              <a:rPr lang="en-IN" dirty="0" smtClean="0"/>
              <a:t>the proposed </a:t>
            </a:r>
            <a:r>
              <a:rPr lang="en-IN" dirty="0"/>
              <a:t>changes from </a:t>
            </a:r>
            <a:r>
              <a:rPr lang="en-IN" dirty="0" smtClean="0"/>
              <a:t>the </a:t>
            </a:r>
            <a:r>
              <a:rPr lang="en-IN" dirty="0"/>
              <a:t>online repository into the main repository.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IN" dirty="0" smtClean="0"/>
              <a:t>In order to do this, it is necessary for you to have a </a:t>
            </a:r>
            <a:r>
              <a:rPr lang="en-IN" dirty="0"/>
              <a:t>version of the repo on GitHub from where </a:t>
            </a:r>
            <a:r>
              <a:rPr lang="en-IN" dirty="0" smtClean="0"/>
              <a:t>the admin </a:t>
            </a:r>
            <a:r>
              <a:rPr lang="en-IN" dirty="0"/>
              <a:t>can pull </a:t>
            </a:r>
            <a:r>
              <a:rPr lang="en-IN" dirty="0" smtClean="0"/>
              <a:t>the changes proposed by you.</a:t>
            </a:r>
            <a:endParaRPr lang="en-IN" dirty="0"/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IN" dirty="0"/>
              <a:t>Hence, forking a repo is generally the first step </a:t>
            </a:r>
            <a:r>
              <a:rPr lang="en-IN" dirty="0" smtClean="0"/>
              <a:t>that is executed in </a:t>
            </a:r>
            <a:r>
              <a:rPr lang="en-IN" dirty="0"/>
              <a:t>order to make a copy of the current state of the repo and associate that copy with your account.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83923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5513</TotalTime>
  <Words>1210</Words>
  <Application>Microsoft Office PowerPoint</Application>
  <PresentationFormat>Widescreen</PresentationFormat>
  <Paragraphs>107</Paragraphs>
  <Slides>18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Calibri</vt:lpstr>
      <vt:lpstr>Calibri Light</vt:lpstr>
      <vt:lpstr>Helvetica</vt:lpstr>
      <vt:lpstr>Helvetica Light</vt:lpstr>
      <vt:lpstr>Office Theme</vt:lpstr>
      <vt:lpstr>Working with Git -  Introduction to Git and GitHub</vt:lpstr>
      <vt:lpstr>History of Git</vt:lpstr>
      <vt:lpstr>What is Git?</vt:lpstr>
      <vt:lpstr>What is GitHub?</vt:lpstr>
      <vt:lpstr>What is a Repository?</vt:lpstr>
      <vt:lpstr>Creating a Repository</vt:lpstr>
      <vt:lpstr>Creating a Repository</vt:lpstr>
      <vt:lpstr>Adding ReadMe.md</vt:lpstr>
      <vt:lpstr>Forking a Repo</vt:lpstr>
      <vt:lpstr>How to fork a repo??</vt:lpstr>
      <vt:lpstr>What is a Pull request?</vt:lpstr>
      <vt:lpstr>Creating a Pull request</vt:lpstr>
      <vt:lpstr>Merging or closing a Pull request</vt:lpstr>
      <vt:lpstr>Workflow of Pull based development model</vt:lpstr>
      <vt:lpstr>Cloning a Repo</vt:lpstr>
      <vt:lpstr>Commit changes to a repo</vt:lpstr>
      <vt:lpstr>Push changes to GitHub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Hewlett-Packard Company</cp:lastModifiedBy>
  <cp:revision>420</cp:revision>
  <dcterms:created xsi:type="dcterms:W3CDTF">2018-10-16T06:13:57Z</dcterms:created>
  <dcterms:modified xsi:type="dcterms:W3CDTF">2022-04-05T06:59:40Z</dcterms:modified>
</cp:coreProperties>
</file>